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414" r:id="rId3"/>
    <p:sldId id="258" r:id="rId4"/>
    <p:sldId id="266" r:id="rId5"/>
    <p:sldId id="262" r:id="rId6"/>
    <p:sldId id="280" r:id="rId7"/>
    <p:sldId id="285" r:id="rId8"/>
    <p:sldId id="287" r:id="rId9"/>
    <p:sldId id="263" r:id="rId10"/>
    <p:sldId id="265" r:id="rId11"/>
    <p:sldId id="268" r:id="rId12"/>
    <p:sldId id="269" r:id="rId13"/>
    <p:sldId id="418" r:id="rId14"/>
    <p:sldId id="275" r:id="rId15"/>
    <p:sldId id="288" r:id="rId16"/>
    <p:sldId id="381" r:id="rId17"/>
    <p:sldId id="374" r:id="rId18"/>
    <p:sldId id="382" r:id="rId19"/>
    <p:sldId id="383" r:id="rId20"/>
    <p:sldId id="384" r:id="rId21"/>
    <p:sldId id="385" r:id="rId22"/>
    <p:sldId id="395" r:id="rId23"/>
    <p:sldId id="396" r:id="rId24"/>
    <p:sldId id="397" r:id="rId25"/>
    <p:sldId id="398" r:id="rId26"/>
    <p:sldId id="399" r:id="rId27"/>
    <p:sldId id="400" r:id="rId28"/>
    <p:sldId id="421" r:id="rId29"/>
    <p:sldId id="425" r:id="rId30"/>
    <p:sldId id="426" r:id="rId31"/>
    <p:sldId id="404" r:id="rId32"/>
    <p:sldId id="408" r:id="rId33"/>
    <p:sldId id="470" r:id="rId34"/>
    <p:sldId id="427" r:id="rId35"/>
    <p:sldId id="428" r:id="rId36"/>
    <p:sldId id="429" r:id="rId37"/>
    <p:sldId id="430" r:id="rId38"/>
    <p:sldId id="409" r:id="rId39"/>
    <p:sldId id="410" r:id="rId40"/>
    <p:sldId id="411" r:id="rId41"/>
    <p:sldId id="412" r:id="rId42"/>
    <p:sldId id="433" r:id="rId43"/>
    <p:sldId id="435" r:id="rId44"/>
    <p:sldId id="436" r:id="rId45"/>
    <p:sldId id="437" r:id="rId46"/>
    <p:sldId id="462" r:id="rId47"/>
    <p:sldId id="463" r:id="rId48"/>
    <p:sldId id="464" r:id="rId49"/>
    <p:sldId id="465" r:id="rId50"/>
    <p:sldId id="466" r:id="rId51"/>
    <p:sldId id="467" r:id="rId52"/>
    <p:sldId id="438" r:id="rId53"/>
    <p:sldId id="439" r:id="rId54"/>
    <p:sldId id="440" r:id="rId55"/>
    <p:sldId id="442" r:id="rId56"/>
    <p:sldId id="444" r:id="rId57"/>
    <p:sldId id="447" r:id="rId58"/>
    <p:sldId id="448" r:id="rId59"/>
    <p:sldId id="452" r:id="rId60"/>
    <p:sldId id="454" r:id="rId61"/>
    <p:sldId id="455" r:id="rId62"/>
    <p:sldId id="456" r:id="rId63"/>
    <p:sldId id="457" r:id="rId64"/>
    <p:sldId id="458" r:id="rId65"/>
    <p:sldId id="459" r:id="rId66"/>
    <p:sldId id="460" r:id="rId67"/>
    <p:sldId id="461" r:id="rId68"/>
    <p:sldId id="468" r:id="rId69"/>
    <p:sldId id="469" r:id="rId7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4660"/>
  </p:normalViewPr>
  <p:slideViewPr>
    <p:cSldViewPr snapToGrid="0">
      <p:cViewPr varScale="1">
        <p:scale>
          <a:sx n="96" d="100"/>
          <a:sy n="96" d="100"/>
        </p:scale>
        <p:origin x="82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29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43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50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514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870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590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9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535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111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074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338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089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2796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809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580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146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04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35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620836" y="1751861"/>
            <a:ext cx="6815669" cy="1515533"/>
          </a:xfrm>
        </p:spPr>
        <p:txBody>
          <a:bodyPr/>
          <a:lstStyle/>
          <a:p>
            <a:r>
              <a:rPr lang="pl-PL" dirty="0"/>
              <a:t>Tak minął rok 2021…</a:t>
            </a:r>
            <a:br>
              <a:rPr lang="pl-PL" dirty="0"/>
            </a:br>
            <a:r>
              <a:rPr lang="pl-PL" dirty="0"/>
              <a:t>800 lat </a:t>
            </a:r>
            <a:r>
              <a:rPr lang="pl-PL" dirty="0" err="1"/>
              <a:t>Szczawna-Zdroju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l-PL" sz="2400" dirty="0"/>
              <a:t>1221-2021</a:t>
            </a:r>
          </a:p>
          <a:p>
            <a:r>
              <a:rPr lang="pl-PL" sz="2400" dirty="0"/>
              <a:t>Działalność Towarzystwa Miłośników </a:t>
            </a:r>
            <a:r>
              <a:rPr lang="pl-PL" sz="2400" dirty="0" err="1"/>
              <a:t>Szczawna-Zdroju</a:t>
            </a:r>
            <a:r>
              <a:rPr lang="pl-PL" sz="2400" dirty="0"/>
              <a:t> w jubileuszowym roku 2021</a:t>
            </a:r>
          </a:p>
          <a:p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202103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CAB0E10-74DE-4548-A510-2EDD6E00B0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b="1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</a:t>
            </a:r>
            <a:br>
              <a:rPr lang="pl-PL" sz="54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pl-PL" sz="3600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</a:t>
            </a:r>
            <a:r>
              <a:rPr lang="pl-PL" sz="36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ruk kalendarza z podwójnym jubileuszem:                 40-lecia Towarzystwa Miłośników </a:t>
            </a:r>
            <a:r>
              <a:rPr lang="pl-PL" sz="3600" kern="150" baseline="-25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Szczawna-Zdroju</a:t>
            </a:r>
            <a:r>
              <a:rPr lang="pl-PL" sz="36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oraz 800-lecia miasta</a:t>
            </a:r>
            <a:endParaRPr lang="pl-PL" sz="3600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3B825DB7-437B-4C6F-85B7-ECCEBF266C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104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8495BC1C-6E8E-4B7F-85FE-E76D4B334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873" y="827640"/>
            <a:ext cx="7499684" cy="52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339738-6A6E-4965-8A7B-8DA25E7E6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285999"/>
            <a:ext cx="6815669" cy="1371597"/>
          </a:xfrm>
        </p:spPr>
        <p:txBody>
          <a:bodyPr/>
          <a:lstStyle/>
          <a:p>
            <a:r>
              <a:rPr lang="pl-PL" sz="4400" dirty="0"/>
              <a:t>2</a:t>
            </a:r>
            <a:br>
              <a:rPr lang="pl-PL" sz="4400" dirty="0"/>
            </a:br>
            <a:r>
              <a:rPr lang="pl-PL" sz="4400" dirty="0"/>
              <a:t>Projekt pieczęci okolicznościowej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A21DE2F-E0FC-4777-A7D3-9354DEF4A2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z okazji 800-lecia </a:t>
            </a:r>
            <a:r>
              <a:rPr lang="pl-PL" dirty="0" err="1"/>
              <a:t>Szczawna-Zdroju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43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CCAB2E9-0E08-4A54-9C34-01B97CA9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31" y="673415"/>
            <a:ext cx="7154779" cy="549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35847B3-83A4-498D-B8EB-7E0C10558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065861"/>
            <a:ext cx="6815669" cy="1431317"/>
          </a:xfrm>
        </p:spPr>
        <p:txBody>
          <a:bodyPr/>
          <a:lstStyle/>
          <a:p>
            <a:r>
              <a:rPr lang="pl-PL" sz="3200" b="1" dirty="0"/>
              <a:t>3</a:t>
            </a:r>
            <a:br>
              <a:rPr lang="pl-PL" sz="2800" dirty="0"/>
            </a:br>
            <a:r>
              <a:rPr lang="pl-PL" sz="2800" dirty="0"/>
              <a:t>Wywiad do Radia Wrocław, RMF MAXX               i Wałbrzych dla Was na temat planowanych               i realizowanych przez TMSZ przedsięwzięć 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6ADF5181-B065-46B7-9326-12ED9A9AC4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z="2800" dirty="0"/>
              <a:t>w związku z obchodami 800-lecia </a:t>
            </a:r>
            <a:r>
              <a:rPr lang="pl-PL" sz="2800" dirty="0" err="1"/>
              <a:t>Szczawna-Zdroju</a:t>
            </a:r>
            <a:r>
              <a:rPr lang="pl-PL" sz="2800" dirty="0"/>
              <a:t>. Wywiadu w styczniu 2021 r. udzielili: Iwona Czech, Bogumiła </a:t>
            </a:r>
            <a:r>
              <a:rPr lang="pl-PL" sz="2800" dirty="0" err="1"/>
              <a:t>Miciuk</a:t>
            </a:r>
            <a:r>
              <a:rPr lang="pl-PL" sz="2800" dirty="0"/>
              <a:t>, Jacek Baran, Stefan Okoniewski, Kazimierz </a:t>
            </a:r>
            <a:r>
              <a:rPr lang="pl-PL" sz="2800" dirty="0" err="1"/>
              <a:t>Kajrowicz</a:t>
            </a:r>
            <a:r>
              <a:rPr lang="pl-PL" sz="2800" dirty="0"/>
              <a:t>, Eugeniusz Leć, Szczepan Dębowski</a:t>
            </a:r>
          </a:p>
        </p:txBody>
      </p:sp>
    </p:spTree>
    <p:extLst>
      <p:ext uri="{BB962C8B-B14F-4D97-AF65-F5344CB8AC3E}">
        <p14:creationId xmlns:p14="http://schemas.microsoft.com/office/powerpoint/2010/main" val="253089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D3F8B44-AB20-4F5C-B485-BEDA9B5BB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37" y="874295"/>
            <a:ext cx="6935536" cy="520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3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459787-7CC5-43F4-849A-89E829C115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600" b="1" dirty="0"/>
              <a:t>4</a:t>
            </a:r>
            <a:br>
              <a:rPr lang="pl-PL" sz="3600" dirty="0"/>
            </a:br>
            <a:r>
              <a:rPr lang="pl-PL" sz="3600" dirty="0"/>
              <a:t>Publikacja „800 lat </a:t>
            </a:r>
            <a:r>
              <a:rPr lang="pl-PL" sz="3600" dirty="0" err="1"/>
              <a:t>Szczawna-Zdroju</a:t>
            </a:r>
            <a:r>
              <a:rPr lang="pl-PL" sz="3600" dirty="0"/>
              <a:t> </a:t>
            </a:r>
            <a:br>
              <a:rPr lang="pl-PL" sz="3600" dirty="0"/>
            </a:br>
            <a:r>
              <a:rPr lang="pl-PL" sz="3600" dirty="0"/>
              <a:t>1221-2021”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4752DA3-D407-4065-B1E5-375EE4D38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35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D767C0-BF2A-46F1-AB53-14096A229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Publikacja „800 lat </a:t>
            </a:r>
            <a:r>
              <a:rPr lang="pl-PL" dirty="0" err="1"/>
              <a:t>Szczawna-Zdroju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1221-2021”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0E7A6C-9ABE-4FCD-9F30-491E251BD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</a:t>
            </a: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ublikacja okolicznościowa Towarzystwa Miłośników </a:t>
            </a:r>
            <a:r>
              <a:rPr lang="pl-PL" sz="2000" kern="150" baseline="-25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Szczawna-Zdroju</a:t>
            </a: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pt. „</a:t>
            </a:r>
            <a:r>
              <a:rPr lang="pl-PL" sz="2000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800 lat </a:t>
            </a:r>
            <a:r>
              <a:rPr lang="pl-PL" sz="2000" kern="150" baseline="-25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Szczawna-Zdroju</a:t>
            </a:r>
            <a:r>
              <a:rPr lang="pl-PL" sz="2000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1221-2021” wydana wraz z Uzdrowiskową Gminą Miejską Szczawno-Zdrój </a:t>
            </a: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składa się z karty z </a:t>
            </a:r>
            <a:r>
              <a:rPr lang="pl-PL" sz="2000" i="1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Księgi Henrykowskiej</a:t>
            </a: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na której widnieje nazwa naszej miejscowości. Na okładce widnieje nadruk złotymi literami" 800 lat </a:t>
            </a:r>
            <a:r>
              <a:rPr lang="pl-PL" sz="2000" kern="150" baseline="-25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Szczawna-Zdroju</a:t>
            </a: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1221-2021", na 4 stronach tekstu wymieniona jest nazwa naszej miejscowości z „Księgi henrykowskiej”, faksymile, transkrypcja i tłumaczenie na język polski fragmentu dotyczącego naszej miejscowości, na wyklejce z lewej strony - informacje o </a:t>
            </a:r>
            <a:r>
              <a:rPr lang="pl-PL" sz="2000" i="1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Księdze henrykowskiej</a:t>
            </a: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na wyklejce po stronie prawej napis: Towarzystwo Miłośników </a:t>
            </a:r>
            <a:r>
              <a:rPr lang="pl-PL" sz="2000" kern="150" baseline="-25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Szczawna-Zdroju</a:t>
            </a: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na pamiątkę 800-lecia </a:t>
            </a:r>
            <a:r>
              <a:rPr lang="pl-PL" sz="2000" kern="150" baseline="-250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Szczawna-Zdroju</a:t>
            </a: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- "Z przeszłością w przyszłość" + logo 800-lecia zaprojektowane przez nas + wszystkie dostępne herby Szczawna pojawiające się na przestrzeni wieków + historyczne nazwy miasta + herb i tekst związany z Gminą Szczawno-Zdrój</a:t>
            </a:r>
            <a:r>
              <a:rPr lang="pl-PL" sz="2000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pl-PL" sz="2000" kern="1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2000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Tekst publikacji na temat historii </a:t>
            </a:r>
            <a:r>
              <a:rPr lang="pl-PL" sz="2000" kern="150" baseline="-25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Szczawna-Zdroju</a:t>
            </a:r>
            <a:r>
              <a:rPr lang="pl-PL" sz="2000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oraz  na temat historii „Księgi henrykowskiej” napisany został przez Iwonę Czech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2000" kern="150" baseline="-250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Nazwy </a:t>
            </a:r>
            <a:r>
              <a:rPr lang="pl-PL" sz="2000" kern="150" baseline="-250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Szczawna-Zdroju</a:t>
            </a:r>
            <a:r>
              <a:rPr lang="pl-PL" sz="2000" kern="150" baseline="-25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na przestrzeni 800-letniej historii miasta oraz herby szczawieńskie pochodzą ze zbiorów Iwony Czech</a:t>
            </a:r>
            <a:endParaRPr lang="pl-PL" sz="2000" kern="1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225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B2FB53E-F60F-483B-B16E-068EA1536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562FE228-FBC8-4E4F-8D36-6F14BECC205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85848" y="982132"/>
            <a:ext cx="3584510" cy="5218722"/>
          </a:xfrm>
        </p:spPr>
      </p:pic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1935224B-E945-4129-86AE-0A700E7AAE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21643" y="980760"/>
            <a:ext cx="3584509" cy="5217350"/>
          </a:xfrm>
        </p:spPr>
      </p:pic>
    </p:spTree>
    <p:extLst>
      <p:ext uri="{BB962C8B-B14F-4D97-AF65-F5344CB8AC3E}">
        <p14:creationId xmlns:p14="http://schemas.microsoft.com/office/powerpoint/2010/main" val="300445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0120E8AB-4643-4D67-AF6C-EB3698BF6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438399"/>
            <a:ext cx="6815669" cy="1219197"/>
          </a:xfrm>
        </p:spPr>
        <p:txBody>
          <a:bodyPr/>
          <a:lstStyle/>
          <a:p>
            <a:br>
              <a:rPr lang="pl-PL" sz="3200" dirty="0"/>
            </a:br>
            <a:br>
              <a:rPr lang="pl-PL" sz="3200" dirty="0"/>
            </a:br>
            <a:br>
              <a:rPr lang="pl-PL" sz="3200" dirty="0"/>
            </a:br>
            <a:br>
              <a:rPr lang="pl-PL" sz="3200" dirty="0"/>
            </a:br>
            <a:br>
              <a:rPr lang="pl-PL" sz="3200" dirty="0"/>
            </a:br>
            <a:br>
              <a:rPr lang="pl-PL" sz="3200" dirty="0"/>
            </a:br>
            <a:br>
              <a:rPr lang="pl-PL" sz="3200" dirty="0"/>
            </a:br>
            <a:r>
              <a:rPr lang="pl-PL" sz="3200" b="1" dirty="0"/>
              <a:t>5</a:t>
            </a:r>
            <a:br>
              <a:rPr lang="pl-PL" sz="3200" dirty="0"/>
            </a:br>
            <a:r>
              <a:rPr lang="pl-PL" sz="3200" dirty="0"/>
              <a:t>Zaprojektowanie i wykonanie palmy wielkanocnej na 800-lecie                     </a:t>
            </a:r>
            <a:r>
              <a:rPr lang="pl-PL" sz="3200" dirty="0" err="1"/>
              <a:t>Szczawna-Zdroju</a:t>
            </a:r>
            <a:r>
              <a:rPr lang="pl-PL" sz="3200" dirty="0"/>
              <a:t> </a:t>
            </a: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EE4D2536-574C-4BA2-A041-BA9063BDD8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Palmę wykonały członkinie Zarządu TMSZ Bogumiła </a:t>
            </a:r>
            <a:r>
              <a:rPr lang="pl-PL" dirty="0" err="1"/>
              <a:t>Miciuk</a:t>
            </a:r>
            <a:r>
              <a:rPr lang="pl-PL" dirty="0"/>
              <a:t> </a:t>
            </a:r>
          </a:p>
          <a:p>
            <a:r>
              <a:rPr lang="pl-PL" dirty="0"/>
              <a:t>i Łucja Śmigielska. Palma była eksponowana w szczawieńskim</a:t>
            </a:r>
          </a:p>
          <a:p>
            <a:r>
              <a:rPr lang="pl-PL" dirty="0"/>
              <a:t> kościele w okresie Świąt Wielkanocy 2021</a:t>
            </a:r>
          </a:p>
        </p:txBody>
      </p:sp>
    </p:spTree>
    <p:extLst>
      <p:ext uri="{BB962C8B-B14F-4D97-AF65-F5344CB8AC3E}">
        <p14:creationId xmlns:p14="http://schemas.microsoft.com/office/powerpoint/2010/main" val="41251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BABBDB-2D23-4A2D-8AB6-B061BA248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92E78AA-5600-4EF2-A66A-8103AA3DDE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1126666" y="1596132"/>
            <a:ext cx="4887650" cy="3665736"/>
          </a:xfr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118D4156-9B54-4D38-8920-66BAA62BCE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6177685" y="1593089"/>
            <a:ext cx="4887648" cy="3665735"/>
          </a:xfrm>
        </p:spPr>
      </p:pic>
    </p:spTree>
    <p:extLst>
      <p:ext uri="{BB962C8B-B14F-4D97-AF65-F5344CB8AC3E}">
        <p14:creationId xmlns:p14="http://schemas.microsoft.com/office/powerpoint/2010/main" val="359283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742285F6-9FB6-44D8-88C0-CA659C512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3F563D09-3CB5-4649-94CA-9B7FC2A8C1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44627" y="1916583"/>
            <a:ext cx="4413249" cy="3309937"/>
          </a:xfrm>
        </p:spPr>
      </p:pic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8D6B1FC7-41AA-414E-95FE-66D3659CF7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97735" y="1916582"/>
            <a:ext cx="4413249" cy="3309937"/>
          </a:xfrm>
        </p:spPr>
      </p:pic>
    </p:spTree>
    <p:extLst>
      <p:ext uri="{BB962C8B-B14F-4D97-AF65-F5344CB8AC3E}">
        <p14:creationId xmlns:p14="http://schemas.microsoft.com/office/powerpoint/2010/main" val="81147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BF8A03-E0B4-49A6-BA8F-BCA9165C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000" b="1" dirty="0"/>
              <a:t>6</a:t>
            </a:r>
            <a:br>
              <a:rPr lang="pl-PL" dirty="0"/>
            </a:br>
            <a:r>
              <a:rPr lang="pl-PL" dirty="0"/>
              <a:t>Prezentacja multimedialna Iwony Czech podczas Uroczystej Sesji Rady Miejskiej w Szczawnie-Zdroju 11 czerwca 2021 r.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ED821D8-4B84-4A51-A613-4E0A6ECB1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6400" y="1428750"/>
            <a:ext cx="5334000" cy="4000500"/>
          </a:xfr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E88CF03-A890-4AD0-AEF7-878F85A6D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Tytuł prezentacji: </a:t>
            </a:r>
          </a:p>
          <a:p>
            <a:r>
              <a:rPr lang="pl-PL" sz="3200" i="1" dirty="0"/>
              <a:t>Szczawieńskie kamienie milowe</a:t>
            </a:r>
          </a:p>
        </p:txBody>
      </p:sp>
    </p:spTree>
    <p:extLst>
      <p:ext uri="{BB962C8B-B14F-4D97-AF65-F5344CB8AC3E}">
        <p14:creationId xmlns:p14="http://schemas.microsoft.com/office/powerpoint/2010/main" val="125862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CE6E2D-08EE-410D-BCD1-A444B8B74B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600" b="1" dirty="0"/>
              <a:t>7</a:t>
            </a:r>
            <a:br>
              <a:rPr lang="pl-PL" sz="3200" dirty="0"/>
            </a:br>
            <a:r>
              <a:rPr lang="pl-PL" sz="3200" dirty="0"/>
              <a:t>Prezentacja multimedialna Iwony Czech</a:t>
            </a:r>
            <a:br>
              <a:rPr lang="pl-PL" sz="3200" dirty="0"/>
            </a:br>
            <a:r>
              <a:rPr lang="pl-PL" sz="3200" dirty="0"/>
              <a:t>w ramach obchodów 800-lecia </a:t>
            </a:r>
            <a:r>
              <a:rPr lang="pl-PL" sz="3200" dirty="0" err="1"/>
              <a:t>Szczawna-Zdroju</a:t>
            </a:r>
            <a:endParaRPr lang="pl-PL" sz="32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65FF81D-1420-48D9-87C4-63FC66B475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Tytuł prezentacji: </a:t>
            </a:r>
            <a:r>
              <a:rPr lang="pl-PL" i="1" dirty="0"/>
              <a:t>Początki miasta. Historia Szczawieńskich wód mineralnych</a:t>
            </a:r>
          </a:p>
          <a:p>
            <a:r>
              <a:rPr lang="pl-PL" dirty="0"/>
              <a:t>Hala Spacerowa, 13 czerwca 2021</a:t>
            </a:r>
          </a:p>
        </p:txBody>
      </p:sp>
    </p:spTree>
    <p:extLst>
      <p:ext uri="{BB962C8B-B14F-4D97-AF65-F5344CB8AC3E}">
        <p14:creationId xmlns:p14="http://schemas.microsoft.com/office/powerpoint/2010/main" val="256212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3F8571-5E55-419D-A844-FCB8AA0D4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285999"/>
            <a:ext cx="6815669" cy="1812758"/>
          </a:xfrm>
        </p:spPr>
        <p:txBody>
          <a:bodyPr/>
          <a:lstStyle/>
          <a:p>
            <a:br>
              <a:rPr lang="pl-PL" dirty="0"/>
            </a:br>
            <a:r>
              <a:rPr lang="pl-PL" dirty="0"/>
              <a:t>9</a:t>
            </a:r>
            <a:br>
              <a:rPr lang="pl-PL" dirty="0"/>
            </a:br>
            <a:r>
              <a:rPr lang="pl-PL" dirty="0"/>
              <a:t>Szczawieńskie pierniki zdrojowe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8D18F6A-CC24-4877-B965-89A4ECD84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4098757"/>
            <a:ext cx="6815669" cy="879641"/>
          </a:xfrm>
        </p:spPr>
        <p:txBody>
          <a:bodyPr/>
          <a:lstStyle/>
          <a:p>
            <a:r>
              <a:rPr lang="pl-PL" dirty="0"/>
              <a:t>wykonane według odnalezionej w starych XIX-wiecznych przekazach receptury</a:t>
            </a:r>
          </a:p>
        </p:txBody>
      </p:sp>
    </p:spTree>
    <p:extLst>
      <p:ext uri="{BB962C8B-B14F-4D97-AF65-F5344CB8AC3E}">
        <p14:creationId xmlns:p14="http://schemas.microsoft.com/office/powerpoint/2010/main" val="414262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99B3A906-9633-41E5-8D5B-F4295A7B6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96916" y="1491916"/>
            <a:ext cx="5165557" cy="387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ED463AD4-0DD3-4A48-A5F1-9B2359FE9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28428" y="1564940"/>
            <a:ext cx="5075990" cy="380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BA57B670-F8C4-4120-B5C4-11C2370E2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08039" y="1489075"/>
            <a:ext cx="5174916" cy="388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6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82CBFF-0C87-44FE-BA99-50448A52C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531085"/>
            <a:ext cx="6815669" cy="1591735"/>
          </a:xfrm>
        </p:spPr>
        <p:txBody>
          <a:bodyPr/>
          <a:lstStyle/>
          <a:p>
            <a:br>
              <a:rPr lang="pl-PL" dirty="0"/>
            </a:br>
            <a:r>
              <a:rPr lang="pl-PL" b="1" dirty="0"/>
              <a:t>10</a:t>
            </a:r>
            <a:br>
              <a:rPr lang="pl-PL" dirty="0"/>
            </a:br>
            <a:r>
              <a:rPr lang="pl-PL" dirty="0"/>
              <a:t>Buk 800-lecia </a:t>
            </a:r>
            <a:r>
              <a:rPr lang="pl-PL" dirty="0" err="1"/>
              <a:t>Szczawna-Zdroju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A97646-F2A8-4DF1-963D-A3F82C773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4122821"/>
            <a:ext cx="6815669" cy="855578"/>
          </a:xfrm>
        </p:spPr>
        <p:txBody>
          <a:bodyPr/>
          <a:lstStyle/>
          <a:p>
            <a:r>
              <a:rPr lang="pl-PL" dirty="0"/>
              <a:t>posadzony na terenie zielonym w Parku Zdrojowym im. Henryka Wieniawskiego w </a:t>
            </a:r>
            <a:r>
              <a:rPr lang="pl-PL" dirty="0" err="1"/>
              <a:t>Szczawniw</a:t>
            </a:r>
            <a:r>
              <a:rPr lang="pl-PL" dirty="0"/>
              <a:t>-Zdroju</a:t>
            </a:r>
          </a:p>
        </p:txBody>
      </p:sp>
    </p:spTree>
    <p:extLst>
      <p:ext uri="{BB962C8B-B14F-4D97-AF65-F5344CB8AC3E}">
        <p14:creationId xmlns:p14="http://schemas.microsoft.com/office/powerpoint/2010/main" val="12269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EFE1AB2-EDBD-43C5-B558-39F1CDEF5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695" y="842210"/>
            <a:ext cx="6898105" cy="517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E763816-7E65-4069-A723-E56134CCB6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600" b="1" dirty="0"/>
              <a:t>14</a:t>
            </a:r>
            <a:br>
              <a:rPr lang="pl-PL" sz="3600" dirty="0"/>
            </a:br>
            <a:r>
              <a:rPr lang="pl-PL" sz="3600" dirty="0"/>
              <a:t>Pocztówka ze </a:t>
            </a:r>
            <a:r>
              <a:rPr lang="pl-PL" sz="3600" dirty="0" err="1"/>
              <a:t>Szczawna-Zdroju</a:t>
            </a:r>
            <a:endParaRPr lang="pl-PL" sz="3600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4C3ADCD0-33CB-4222-BB87-3229B09B05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konkurs plastyczny na wykonanie pocztówki ze </a:t>
            </a:r>
            <a:r>
              <a:rPr lang="pl-PL" dirty="0" err="1"/>
              <a:t>Szczawna-Zdroju</a:t>
            </a:r>
            <a:r>
              <a:rPr lang="pl-PL" dirty="0"/>
              <a:t>, we współpracy z Zespołem Szkół im. Marii Skłodowskiej-Curie w Szczawnie-Zdroju</a:t>
            </a:r>
          </a:p>
        </p:txBody>
      </p:sp>
    </p:spTree>
    <p:extLst>
      <p:ext uri="{BB962C8B-B14F-4D97-AF65-F5344CB8AC3E}">
        <p14:creationId xmlns:p14="http://schemas.microsoft.com/office/powerpoint/2010/main" val="280138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7A9F6C-85B5-4104-BB28-11AFA647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CFFCF3F-8454-4A2C-825C-3FC53E9EA1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930122" y="1642544"/>
            <a:ext cx="5274292" cy="3955718"/>
          </a:xfr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52DD82CA-890C-4C3D-9430-BD0E80B1FD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46874" y="982132"/>
            <a:ext cx="3547884" cy="5275417"/>
          </a:xfrm>
        </p:spPr>
      </p:pic>
    </p:spTree>
    <p:extLst>
      <p:ext uri="{BB962C8B-B14F-4D97-AF65-F5344CB8AC3E}">
        <p14:creationId xmlns:p14="http://schemas.microsoft.com/office/powerpoint/2010/main" val="246675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BF28592-56B5-4947-89E1-92345D9B4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390" y="874354"/>
            <a:ext cx="7799968" cy="510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9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DD7F1F5D-4748-40C5-9F81-6664B013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3FBABFE8-7983-4EA7-834D-BDB9E277BA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25142" y="625642"/>
            <a:ext cx="4222910" cy="5633860"/>
          </a:xfrm>
        </p:spPr>
      </p:pic>
      <p:pic>
        <p:nvPicPr>
          <p:cNvPr id="13" name="Symbol zastępczy zawartości 12">
            <a:extLst>
              <a:ext uri="{FF2B5EF4-FFF2-40B4-BE49-F238E27FC236}">
                <a16:creationId xmlns:a16="http://schemas.microsoft.com/office/drawing/2014/main" id="{4C5902C1-CE94-4BE3-97D7-21679E4563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03317" y="1790617"/>
            <a:ext cx="4863541" cy="3647656"/>
          </a:xfrm>
        </p:spPr>
      </p:pic>
    </p:spTree>
    <p:extLst>
      <p:ext uri="{BB962C8B-B14F-4D97-AF65-F5344CB8AC3E}">
        <p14:creationId xmlns:p14="http://schemas.microsoft.com/office/powerpoint/2010/main" val="361623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A79F114F-BF83-43D5-917E-AFFEAACA1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157663"/>
            <a:ext cx="6815669" cy="1507958"/>
          </a:xfrm>
        </p:spPr>
        <p:txBody>
          <a:bodyPr/>
          <a:lstStyle/>
          <a:p>
            <a:r>
              <a:rPr lang="pl-PL" sz="3600" b="1" dirty="0"/>
              <a:t>15</a:t>
            </a:r>
            <a:br>
              <a:rPr lang="pl-PL" dirty="0"/>
            </a:br>
            <a:r>
              <a:rPr lang="pl-PL" sz="4000" dirty="0"/>
              <a:t>Przekazanie nut walczyka</a:t>
            </a:r>
            <a:br>
              <a:rPr lang="pl-PL" sz="4000" dirty="0"/>
            </a:br>
            <a:r>
              <a:rPr lang="pl-PL" sz="4000" dirty="0"/>
              <a:t>dedykowanego Księżnej </a:t>
            </a:r>
            <a:r>
              <a:rPr lang="pl-PL" sz="4000" dirty="0" err="1"/>
              <a:t>Daisy</a:t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779E8602-CD0C-4F11-90CF-92DA756D9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842084"/>
            <a:ext cx="6815669" cy="1136315"/>
          </a:xfrm>
        </p:spPr>
        <p:txBody>
          <a:bodyPr>
            <a:normAutofit fontScale="85000" lnSpcReduction="20000"/>
          </a:bodyPr>
          <a:lstStyle/>
          <a:p>
            <a:r>
              <a:rPr lang="pl-PL" sz="3200" dirty="0"/>
              <a:t>Nuty przekazane zostały p. Maciejowi </a:t>
            </a:r>
            <a:r>
              <a:rPr lang="pl-PL" sz="3200" dirty="0" err="1"/>
              <a:t>Kieresowi</a:t>
            </a:r>
            <a:r>
              <a:rPr lang="pl-PL" sz="3200" dirty="0"/>
              <a:t>, dyrektorowi artystycznemu Międzynarodowego Festiwalu Henryka Wieniawskiego</a:t>
            </a:r>
          </a:p>
        </p:txBody>
      </p:sp>
    </p:spTree>
    <p:extLst>
      <p:ext uri="{BB962C8B-B14F-4D97-AF65-F5344CB8AC3E}">
        <p14:creationId xmlns:p14="http://schemas.microsoft.com/office/powerpoint/2010/main" val="224857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05742D0-EEAE-4A6E-8A4B-86FCE8C36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420" y="865569"/>
            <a:ext cx="7105823" cy="512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5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75C5F96-9CF7-4871-B096-E17EACDF2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712" y="624055"/>
            <a:ext cx="6543925" cy="561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3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12B7D7-E1BD-4991-809F-3DBA2340D4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20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Pieśń „O </a:t>
            </a:r>
            <a:r>
              <a:rPr lang="pl-PL" sz="20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Du</a:t>
            </a:r>
            <a:r>
              <a:rPr lang="pl-PL" sz="20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pl-PL" sz="20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Heimat</a:t>
            </a:r>
            <a:r>
              <a:rPr lang="pl-PL" sz="20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pl-PL" sz="20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lieb</a:t>
            </a:r>
            <a:r>
              <a:rPr lang="pl-PL" sz="20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pl-PL" sz="20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und</a:t>
            </a:r>
            <a:r>
              <a:rPr lang="pl-PL" sz="20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pl-PL" sz="20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traut</a:t>
            </a:r>
            <a:r>
              <a:rPr lang="pl-PL" sz="20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” („O </a:t>
            </a:r>
            <a:r>
              <a:rPr lang="pl-PL" sz="2000" dirty="0">
                <a:solidFill>
                  <a:srgbClr val="050505"/>
                </a:solidFill>
                <a:latin typeface="Segoe UI Historic" panose="020B0502040204020203" pitchFamily="34" charset="0"/>
              </a:rPr>
              <a:t>Ojczyzno miła ma”) po niemiecku i w przekładzie na język polski Iwony Czech podczas 56. Międzynarodowego Festiwalu Henryka Wieniawskiego w Szczawnie-Zdroju</a:t>
            </a:r>
            <a:br>
              <a:rPr lang="pl-PL" sz="2000" dirty="0">
                <a:solidFill>
                  <a:srgbClr val="050505"/>
                </a:solidFill>
                <a:latin typeface="Segoe UI Historic" panose="020B0502040204020203" pitchFamily="34" charset="0"/>
              </a:rPr>
            </a:br>
            <a:r>
              <a:rPr lang="pl-PL" sz="2000" dirty="0">
                <a:solidFill>
                  <a:srgbClr val="050505"/>
                </a:solidFill>
                <a:latin typeface="Segoe UI Historic" panose="020B0502040204020203" pitchFamily="34" charset="0"/>
              </a:rPr>
              <a:t>zaśpiewała: </a:t>
            </a:r>
            <a:endParaRPr lang="pl-PL" sz="20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1ADFF34-BDF0-4129-8C14-230944007A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</a:rPr>
              <a:t>Katarzyna Haras – mezzosopran przy akompaniamencie Katarzyny Neugebauer – fortepian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367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598941-3078-4430-869A-7DAD82A2F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623" y="982132"/>
            <a:ext cx="9601196" cy="1303867"/>
          </a:xfrm>
        </p:spPr>
        <p:txBody>
          <a:bodyPr>
            <a:normAutofit/>
          </a:bodyPr>
          <a:lstStyle/>
          <a:p>
            <a:r>
              <a:rPr lang="pl-PL" sz="1800" dirty="0"/>
              <a:t>Informacja na temat premiery walca dedykowanego księżnej </a:t>
            </a:r>
            <a:r>
              <a:rPr lang="pl-PL" sz="1800" dirty="0" err="1"/>
              <a:t>Daisy</a:t>
            </a:r>
            <a:r>
              <a:rPr lang="pl-PL" sz="1800" dirty="0"/>
              <a:t> na scenie w Szczawnie-Zdroju podczas 56. Międzynarodowego Festiwalu Henryka Wieniawskiego ukazała się 3 grudnia 2021 roku na ogólnopolskim portalu muzycznym „maestro”: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A5C6B4-394F-4072-A9DD-6DC830949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01294"/>
            <a:ext cx="9601196" cy="34745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400" b="0" i="0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… Po utworach Ireny Reginy Wieniawskiej vel </a:t>
            </a:r>
            <a:r>
              <a:rPr lang="pl-PL" sz="1400" b="0" i="0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Poldowski</a:t>
            </a:r>
            <a:r>
              <a:rPr lang="pl-PL" sz="1400" b="0" i="0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 został zaprezentowany po raz pierwszy od czasów powojennych walc skomponowany przez Hugo Pohla i dedykowany pani na Książu – księżnej </a:t>
            </a:r>
            <a:r>
              <a:rPr lang="pl-PL" sz="1400" b="0" i="0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Daisy</a:t>
            </a:r>
            <a:r>
              <a:rPr lang="pl-PL" sz="1400" b="0" i="0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, właścicielki z mężem uzdrowiska. Hugo Pohl zanim został kapelmistrzem Wałbrzyskiej Orkiestry Górniczej oraz Książęcego Uzdrowiskowego Zespołu Muzycznego koncertującego w letnim sezonie w Szczawnie-Zdroju grał w prywatnej orkiestrze księcia Konstantyna Hohenzollerna w Lwówku Śląskim.</a:t>
            </a:r>
            <a:r>
              <a:rPr lang="pl-PL" sz="1400" dirty="0">
                <a:solidFill>
                  <a:srgbClr val="800000"/>
                </a:solidFill>
                <a:latin typeface="verdana" panose="020B0604030504040204" pitchFamily="34" charset="0"/>
              </a:rPr>
              <a:t>(…) </a:t>
            </a:r>
            <a:r>
              <a:rPr lang="pl-PL" sz="1400" b="0" i="0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Hugo Pohl był też koncertmistrzem we wrocławskim Teatrze Miejskim. Jest też autorem walca do słów popularnego tekstu o Śląsku 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O </a:t>
            </a:r>
            <a:r>
              <a:rPr lang="pl-PL" sz="1400" b="0" i="1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du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pl-PL" sz="1400" b="0" i="1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Heimat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, </a:t>
            </a:r>
            <a:r>
              <a:rPr lang="pl-PL" sz="1400" b="0" i="1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lieb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pl-PL" sz="1400" b="0" i="1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und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pl-PL" sz="1400" b="0" i="1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traut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pl-PL" sz="1400" b="0" i="0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napisanego przez Eduarda Bechera. Okazało się to jednak niedawno w wyniku badań materiałów z zasobów bibliotecznych Biblioteki Uniwersyteckiej we Wrocławiu dokonanych przez Iwonę Czech. Będąca w Oddziale Zbiorów Muzycznych Biblioteki Uniwersyteckiej we Wrocławiu publikacja z roku 1900 ze słowami piosenki i nutami wskazuje jako autora kompozycji Hugo Pohla. Dedykacja umieszczona na stronie tytułowej brzmi: 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Jej Książęcej Wysokości Księżnej von </a:t>
            </a:r>
            <a:r>
              <a:rPr lang="pl-PL" sz="1400" b="0" i="1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Pless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 na zamku Książ z wyrazami głębokiego szacunku walc na </a:t>
            </a:r>
            <a:r>
              <a:rPr lang="pl-PL" sz="1400" b="0" i="1" dirty="0" err="1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pianoforte</a:t>
            </a:r>
            <a:r>
              <a:rPr lang="pl-PL" sz="1400" b="0" i="1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 poświęcony i skomponowany przez Hugo Pohla Kapelmistrza Orkiestry Górniczej z Wałbrzycha oraz Książęcego Uzdrowiskowego Zespołu Muzycznego w Szczawnie-Zdroju na Śląsku</a:t>
            </a:r>
            <a:r>
              <a:rPr lang="pl-PL" sz="1400" b="0" i="0" dirty="0">
                <a:solidFill>
                  <a:srgbClr val="800000"/>
                </a:solidFill>
                <a:effectLst/>
                <a:latin typeface="verdana" panose="020B0604030504040204" pitchFamily="34" charset="0"/>
              </a:rPr>
              <a:t>. Opus 30. Utwór ten został zaśpiewany przy akompaniamencie Katarzyny Neugebauer przez mezzosopranistkę Katarzynę Haras po niemiecku i po polsku w przekładzie dokonanym przez Iwonę Czech.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3548951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50A4AC7-5B33-4D0B-A331-476A0F2F2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1913467"/>
            <a:ext cx="6815669" cy="1515533"/>
          </a:xfrm>
        </p:spPr>
        <p:txBody>
          <a:bodyPr/>
          <a:lstStyle/>
          <a:p>
            <a:r>
              <a:rPr lang="pl-PL" sz="3600" b="1" dirty="0"/>
              <a:t>17</a:t>
            </a:r>
            <a:br>
              <a:rPr lang="pl-PL" dirty="0"/>
            </a:br>
            <a:r>
              <a:rPr lang="pl-PL" sz="3600" dirty="0"/>
              <a:t>800 zdjęć na 800-lecie</a:t>
            </a:r>
            <a:br>
              <a:rPr lang="pl-PL" sz="3600" dirty="0"/>
            </a:br>
            <a:r>
              <a:rPr lang="pl-PL" sz="3600" dirty="0" err="1"/>
              <a:t>Szczawna-Zdroju</a:t>
            </a:r>
            <a:endParaRPr lang="pl-PL" sz="3600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EC066AE2-24BF-420A-9208-411DE50E5B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1600" dirty="0"/>
              <a:t>Akcja zainicjowana w styczniu 2021 roku przez Zarząd TMSZ. Finałem gromadzenia zdjęć była wystawa w Sali kameralnej Teatru Zdrojowego zorganizowana z okazji święta 11-Listopada, wystawa była następnie eksponowana w </a:t>
            </a:r>
            <a:r>
              <a:rPr lang="pl-PL" sz="1600" dirty="0" err="1"/>
              <a:t>foyer</a:t>
            </a:r>
            <a:r>
              <a:rPr lang="pl-PL" sz="1600" dirty="0"/>
              <a:t> Teatru Zdrojowego w czasie koncertu z okazji 11-Listopada a następnie w Pijalni Wód Mineralnych w listopadzie i grudniu 2021 roku</a:t>
            </a:r>
          </a:p>
        </p:txBody>
      </p:sp>
    </p:spTree>
    <p:extLst>
      <p:ext uri="{BB962C8B-B14F-4D97-AF65-F5344CB8AC3E}">
        <p14:creationId xmlns:p14="http://schemas.microsoft.com/office/powerpoint/2010/main" val="79584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1054350-C9BD-4559-AAD1-BC7BBD7A5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025" y="747423"/>
            <a:ext cx="8207351" cy="539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9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2350C55-A416-4A46-AA61-3AA27153F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901" y="552430"/>
            <a:ext cx="7625301" cy="554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122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000AD9C-5D8F-4205-8833-F748ADCB2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839" y="0"/>
            <a:ext cx="9598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37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6496417-023C-4476-B449-59667C24B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098" y="737482"/>
            <a:ext cx="7251591" cy="543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52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AAADBDC-6D20-4B94-984C-37187E9CE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294" y="731520"/>
            <a:ext cx="7291346" cy="546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69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4389101-04F9-4C0B-BBA7-FA71A97C3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082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FE6B1D-875C-4248-ABE9-AB99144C8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353586"/>
            <a:ext cx="6815669" cy="898498"/>
          </a:xfrm>
        </p:spPr>
        <p:txBody>
          <a:bodyPr/>
          <a:lstStyle/>
          <a:p>
            <a:r>
              <a:rPr lang="pl-PL" sz="4000" b="1" dirty="0"/>
              <a:t>18</a:t>
            </a:r>
            <a:br>
              <a:rPr lang="pl-PL" sz="4000" dirty="0"/>
            </a:br>
            <a:r>
              <a:rPr lang="pl-PL" sz="4000" dirty="0"/>
              <a:t>Koncepcja graficzna i tekst karty okolicznościowej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CDA9736-EE39-47D1-BD5B-09946041E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429000"/>
            <a:ext cx="6815669" cy="1549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575"/>
              </a:spcBef>
              <a:spcAft>
                <a:spcPts val="600"/>
              </a:spcAft>
            </a:pPr>
            <a:r>
              <a:rPr lang="pl-PL" sz="12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 okoliczność 204. rocznicy bitwy na Czerwonym Wzgórzu pomiędzy Prusakami a koalicją napoleońską, w której decydującą rolę odegrał pułk ułanów Legii Polsko-Włoskiej, Uzdrowiskowa Gmina Miejska Szczawno-Zdrój wydała zaprojektowaną przez nas okolicznościową kartę, przypominającą w roku 800-lecia naszego miasta to ważne w dziejach Szczawna wydarzenie. Karta rozdawana była podczas uroczystego apelu pod pomnikiem ułanów Legii Polsko-Włoskiej 15 maja 2021 roku licznie zgromadzonej młodzieży, mieszkańcom, kuracjuszom. </a:t>
            </a:r>
            <a:endParaRPr lang="pl-PL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5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73AE2BE6-8AD0-4D25-B19D-285F75130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441" y="884321"/>
            <a:ext cx="6785811" cy="508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4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8D5EED9-D2D0-48E3-AFE1-4C9B9FA0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79967" y="1493089"/>
            <a:ext cx="5206998" cy="390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F03010-9F10-4B57-9311-9FF390CBB5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600" b="1" dirty="0">
                <a:solidFill>
                  <a:schemeClr val="accent2"/>
                </a:solidFill>
              </a:rPr>
              <a:t>19</a:t>
            </a:r>
            <a:br>
              <a:rPr lang="pl-PL" sz="3600" dirty="0"/>
            </a:br>
            <a:r>
              <a:rPr lang="pl-PL" sz="3600" dirty="0"/>
              <a:t>III Bieg o szablę Dąbrowskiego             w 800-lecie </a:t>
            </a:r>
            <a:r>
              <a:rPr lang="pl-PL" sz="3600" dirty="0" err="1"/>
              <a:t>Szczawna-Zdroju</a:t>
            </a:r>
            <a:endParaRPr lang="pl-PL" sz="36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0889D90-D75C-485A-AE61-0C205D74DD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Kontynuacja wydarzenia sportowego zainicjowanego przez Zarząd TMSZ w 100. rocznicę odzyskania Niepodległości w roku 2018. W roku 2021 współorganizatorami przedsięwzięcia byli: Uzdrowiskowa Gmina Miejska Szczawno-Zdrój oraz Zespół Szkół im. Marii Skłodowskiej-Curie w Szczawnie-Zdroju</a:t>
            </a:r>
          </a:p>
        </p:txBody>
      </p:sp>
    </p:spTree>
    <p:extLst>
      <p:ext uri="{BB962C8B-B14F-4D97-AF65-F5344CB8AC3E}">
        <p14:creationId xmlns:p14="http://schemas.microsoft.com/office/powerpoint/2010/main" val="249718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1150147-3251-4F45-A6C0-DEDE9E8B8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270" y="856752"/>
            <a:ext cx="6957393" cy="521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698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31DA501-0F0A-406F-8D7D-AE7F83D72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077" y="811033"/>
            <a:ext cx="6986546" cy="523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78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CF82D87-33F0-4FE7-935C-7ED8AABAF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223" y="1005839"/>
            <a:ext cx="6750658" cy="506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00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D317FE-B9C4-4556-950E-7008F5F90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Pozostałe przedsięwzięcia Towarzystwa Miłośników </a:t>
            </a:r>
            <a:r>
              <a:rPr lang="pl-PL" dirty="0" err="1"/>
              <a:t>Szczawna-Zdroju</a:t>
            </a:r>
            <a:r>
              <a:rPr lang="pl-PL" dirty="0"/>
              <a:t> wynikające z działalności statutowej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F0AF141-0E68-4F89-9AA8-22FF70530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3371352"/>
            <a:ext cx="9601196" cy="2504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7200" dirty="0"/>
              <a:t>w roku 2021</a:t>
            </a:r>
          </a:p>
        </p:txBody>
      </p:sp>
    </p:spTree>
    <p:extLst>
      <p:ext uri="{BB962C8B-B14F-4D97-AF65-F5344CB8AC3E}">
        <p14:creationId xmlns:p14="http://schemas.microsoft.com/office/powerpoint/2010/main" val="762645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033EE5-7D95-4889-9B8E-D125FC8ED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204. rocznica bitwy na Czerwonym Wzgórzu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9574D4-ED32-45C0-BC35-2AD96BB7B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pl-PL" sz="1400" i="0" dirty="0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W piątek 14 maja 2021 roku odbył się, zorganizowany przez Zarząd Towarzystwa Miłośników </a:t>
            </a:r>
            <a:r>
              <a:rPr lang="pl-PL" sz="1400" i="0" dirty="0" err="1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Szczawna-Zdroju</a:t>
            </a:r>
            <a:r>
              <a:rPr lang="pl-PL" sz="1400" i="0" dirty="0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, Uzdrowiskową Gminę Miejską Szczawno-Zdrój oraz Zespół Szkół im. Marii Skłodowskiej-Curie w Szczawnie-Zdroju, apel pod pomnikiem Ułanów Legii Polsko-Włoskiej, upamiętniający zwycięską bitwę stoczoną 15 maja 1807 roku na Czerwonym Wzgórzu pomiędzy wojskami pruskimi a koalicją wojsk napoleońskich, w której znaczącą rolę odegrała polska kawaleria. Uroczystą atmosferę apelu podnieśli żołnierze Garnizonu Wrocław. Asystę honorową wystawiło Centrum Szkolenia Wojsk Inżynieryjnych i Chemicznych, a oprawę muzyczną zapewniła Orkiestra Reprezentacyjna Wojsk Lądowych we Wrocławiu. Hymn narodowy odegrała Orkiestra Reprezentacyjna Wojsk Lądowych.</a:t>
            </a:r>
          </a:p>
          <a:p>
            <a:pPr marL="0" indent="0" algn="ctr" fontAlgn="base">
              <a:buNone/>
            </a:pPr>
            <a:r>
              <a:rPr lang="pl-PL" sz="1400" i="0" dirty="0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W dalszej części uroczystości rys historyczny bitwy na Czerwonym Wzgórzu przedstawiła Iwona Czech, następnie głos zabrali Wicemarszałek Grzegorz Macko i Burmistrz </a:t>
            </a:r>
            <a:r>
              <a:rPr lang="pl-PL" sz="1400" i="0" dirty="0" err="1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Szczawna-Zdroju</a:t>
            </a:r>
            <a:r>
              <a:rPr lang="pl-PL" sz="1400" i="0" dirty="0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 Marek </a:t>
            </a:r>
            <a:r>
              <a:rPr lang="pl-PL" sz="1400" i="0" dirty="0" err="1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Fedoruk</a:t>
            </a:r>
            <a:r>
              <a:rPr lang="pl-PL" sz="1400" i="0" dirty="0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. Modlitwę w intencji Ojczyzny i poległych bohaterów wygłosił proboszcz Tomasz Zięba.</a:t>
            </a:r>
          </a:p>
          <a:p>
            <a:pPr marL="0" indent="0" algn="ctr" fontAlgn="base">
              <a:buNone/>
            </a:pPr>
            <a:r>
              <a:rPr lang="pl-PL" sz="1400" i="0" dirty="0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Po odczytaniu apelu pamięci i salwie honorowej prowadzący zapowiedzieli składanie wiązanek kwiatów i zniczy pod pomnikiem.</a:t>
            </a:r>
          </a:p>
          <a:p>
            <a:pPr marL="0" indent="0" algn="ctr">
              <a:buNone/>
            </a:pPr>
            <a:r>
              <a:rPr lang="pl-PL" sz="1400" dirty="0">
                <a:solidFill>
                  <a:schemeClr val="tx1"/>
                </a:solidFill>
                <a:latin typeface="PT Sans" panose="020B0503020203020204" pitchFamily="34" charset="-18"/>
              </a:rPr>
              <a:t>D</a:t>
            </a:r>
            <a:r>
              <a:rPr lang="pl-PL" sz="1400" i="0" dirty="0">
                <a:solidFill>
                  <a:schemeClr val="tx1"/>
                </a:solidFill>
                <a:effectLst/>
                <a:latin typeface="PT Sans" panose="020B0503020203020204" pitchFamily="34" charset="-18"/>
              </a:rPr>
              <a:t>la mieszkańców i odwiedzających nasze miasto gości przygotowana była niespodzianka – koncert Orkiestry Reprezentacyjnej Wojsk Lądowych w Parku Zdrojowym przy muszli koncertowej.</a:t>
            </a:r>
            <a:endParaRPr lang="pl-P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740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6F29A48-FB21-4FCE-88C7-F10E868F7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414" y="522798"/>
            <a:ext cx="7752522" cy="581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04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8C2BEE4-FA51-419B-9439-EE7CCBC64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856" y="659958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443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E85EDFC-21E4-45F0-A379-79B28ACE9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732" y="755374"/>
            <a:ext cx="7331103" cy="549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595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D2B581A-FAF7-44C8-885E-EF4E4ACAC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660" y="737482"/>
            <a:ext cx="7180029" cy="538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208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8AE9E17-22A6-40C4-8B3B-584932AAF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134139" y="1226928"/>
            <a:ext cx="5905170" cy="442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714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EDB84C-1DCC-40B2-9575-728647D4C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Złożenie wiązanki kwiatów i zniczy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B1A857-0051-43AD-9285-0C689E8D3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/>
              <a:t>na grobie bohatera narodowego Benedykta Józefa Łączyńskiego                    (21 marca 1779 – 7 sierpnia 1820) na cmentarzu przy kościele pw. Św. Anny                    w wałbrzyskiej dzielnicy </a:t>
            </a:r>
            <a:r>
              <a:rPr lang="pl-PL" dirty="0" err="1"/>
              <a:t>Szczawienko</a:t>
            </a:r>
            <a:r>
              <a:rPr lang="pl-PL" dirty="0"/>
              <a:t> w rocznicę śmierci generała</a:t>
            </a:r>
          </a:p>
          <a:p>
            <a:pPr algn="ctr"/>
            <a:endParaRPr lang="pl-PL" dirty="0"/>
          </a:p>
          <a:p>
            <a:pPr marL="0" indent="0" algn="ctr">
              <a:buNone/>
            </a:pPr>
            <a:r>
              <a:rPr lang="pl-PL" sz="4800" dirty="0"/>
              <a:t>7 sierpnia 2021</a:t>
            </a:r>
          </a:p>
        </p:txBody>
      </p:sp>
    </p:spTree>
    <p:extLst>
      <p:ext uri="{BB962C8B-B14F-4D97-AF65-F5344CB8AC3E}">
        <p14:creationId xmlns:p14="http://schemas.microsoft.com/office/powerpoint/2010/main" val="14531498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14C1E47-2609-42E3-AFEE-624E8346F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077" y="820972"/>
            <a:ext cx="6973294" cy="522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610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80DC6D2-A944-46E1-BBAF-FC8C6CD71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003" y="832377"/>
            <a:ext cx="7267492" cy="521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952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629A40F-C3C6-4322-AFCE-8449B9B48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447745" y="1434352"/>
            <a:ext cx="5304627" cy="39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852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46889B-44F4-4358-B6D6-2F9202CB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600" dirty="0"/>
              <a:t>Narodowe Czytanie 2021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E65019-1C51-4CB3-A022-B1D05238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6000" dirty="0"/>
              <a:t>Gabriela Zapolska</a:t>
            </a:r>
          </a:p>
          <a:p>
            <a:pPr marL="0" indent="0" algn="ctr">
              <a:buNone/>
            </a:pPr>
            <a:r>
              <a:rPr lang="pl-PL" sz="6000" dirty="0"/>
              <a:t>„Moralność pani Dulskiej”</a:t>
            </a:r>
          </a:p>
          <a:p>
            <a:pPr marL="0" indent="0" algn="ctr">
              <a:buNone/>
            </a:pPr>
            <a:r>
              <a:rPr lang="pl-PL" sz="2000" dirty="0"/>
              <a:t>Impreza współorganizowana przez Towarzystwo Miłośników </a:t>
            </a:r>
            <a:r>
              <a:rPr lang="pl-PL" sz="2000" dirty="0" err="1"/>
              <a:t>Szczawna-Zdroju</a:t>
            </a:r>
            <a:r>
              <a:rPr lang="pl-PL" sz="2000" dirty="0"/>
              <a:t>, Uzdrowiskową Gminę Miejską Szczawno-Zdrój oraz Zespół Szkół im. Marii Skłodowskiej-Curie w Szczawnie-Zdroju</a:t>
            </a:r>
          </a:p>
        </p:txBody>
      </p:sp>
    </p:spTree>
    <p:extLst>
      <p:ext uri="{BB962C8B-B14F-4D97-AF65-F5344CB8AC3E}">
        <p14:creationId xmlns:p14="http://schemas.microsoft.com/office/powerpoint/2010/main" val="38296318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D168A96-DBC8-4D18-83D2-3ADE83B20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1" y="672748"/>
            <a:ext cx="7386762" cy="553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910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FB25D30-73EB-4B7A-940B-E74DA9C24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586" y="623681"/>
            <a:ext cx="7482178" cy="561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660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72D1CF-0927-48A3-8E64-CD45B6FE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Ogólnopolska akcja „Pola nadziei”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E933E5-141A-4F3B-84D1-C088A00C9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3200" dirty="0"/>
              <a:t>Przedsięwzięcie, podczas którego sadzone są cebulki żonkili w geście solidarności z chorymi w hospicjum trwa w naszym mieście już od roku 2011. </a:t>
            </a:r>
          </a:p>
          <a:p>
            <a:pPr marL="0" indent="0" algn="ctr">
              <a:buNone/>
            </a:pPr>
            <a:r>
              <a:rPr lang="pl-PL" sz="3200" dirty="0"/>
              <a:t>Organizatorami akcji w Szczawnie-Zdroju jest Towarzystwo Miłośników </a:t>
            </a:r>
            <a:r>
              <a:rPr lang="pl-PL" sz="3200" dirty="0" err="1"/>
              <a:t>Szczawna-Zdroju</a:t>
            </a:r>
            <a:r>
              <a:rPr lang="pl-PL" sz="3200" dirty="0"/>
              <a:t> oraz Zespół Szkół im. Marii Skłodowskiej-Curie w Szczawnie-Zdroju przy współpracy               z Uzdrowiskową Gminą Miejską Szczawno-Zdrój</a:t>
            </a:r>
          </a:p>
        </p:txBody>
      </p:sp>
    </p:spTree>
    <p:extLst>
      <p:ext uri="{BB962C8B-B14F-4D97-AF65-F5344CB8AC3E}">
        <p14:creationId xmlns:p14="http://schemas.microsoft.com/office/powerpoint/2010/main" val="13276228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4352C61-CD89-4068-A298-52E60032E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463" y="500932"/>
            <a:ext cx="7789628" cy="584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175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52332A7-4453-46E9-BA8B-C7C131EBC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028" y="747423"/>
            <a:ext cx="7063408" cy="529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413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A4E1084-FAAE-418E-9B20-740981615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657" y="492980"/>
            <a:ext cx="7832036" cy="587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301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EB6EE36-2BD4-48C3-8F66-0348E63B5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781" y="598336"/>
            <a:ext cx="7545788" cy="565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441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98317A-3F02-469F-8564-814FAD234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Powiatowe obchody święta narodowego </a:t>
            </a:r>
            <a:br>
              <a:rPr lang="pl-PL" dirty="0"/>
            </a:br>
            <a:r>
              <a:rPr lang="pl-PL" dirty="0"/>
              <a:t>11-Listopada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D2D77C-F595-49D4-BBF0-282782C4E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l-PL" b="0" i="0" dirty="0">
                <a:solidFill>
                  <a:schemeClr val="tx1"/>
                </a:solidFill>
                <a:effectLst/>
                <a:latin typeface="MS UI Gothic" panose="020B0600070205080204" pitchFamily="34" charset="-128"/>
                <a:ea typeface="MS UI Gothic" panose="020B0600070205080204" pitchFamily="34" charset="-128"/>
              </a:rPr>
              <a:t>W czwartek 11 listopada 2021 roku zorganizowane były w Szczawnie-Zdroju powiatowe obchody Narodowego Święta Niepodległości. Głównym, najbardziej doniosłym i patriotycznym akcentem obchodów była uroczysta msza święta w kościele p.w. Wniebowzięcia NMP w Szczawnie-Zdroju. Msza uświetniona była obecnością żołnierzy z 10. Brygady Kawalerii Pancernej ze Świętoszowa. Zarząd Towarzystwa Miłośników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MS UI Gothic" panose="020B0600070205080204" pitchFamily="34" charset="-128"/>
                <a:ea typeface="MS UI Gothic" panose="020B0600070205080204" pitchFamily="34" charset="-128"/>
              </a:rPr>
              <a:t>Szczawna-Zdroju</a:t>
            </a:r>
            <a:r>
              <a:rPr lang="pl-PL" b="0" i="0" dirty="0">
                <a:solidFill>
                  <a:schemeClr val="tx1"/>
                </a:solidFill>
                <a:effectLst/>
                <a:latin typeface="MS UI Gothic" panose="020B0600070205080204" pitchFamily="34" charset="-128"/>
                <a:ea typeface="MS UI Gothic" panose="020B0600070205080204" pitchFamily="34" charset="-128"/>
              </a:rPr>
              <a:t> jak co roku uczestniczył we mszy i uroczystościach towarzyszących. Tradycyjnie złożyliśmy też kwiaty i znicze pod pomnikiem Ułanów Legii Polsko-Włoskiej. Wieczorem odbył się w Teatrze Zdrojowym koncert z okazji Święta Niepodległości. W ramach obchodów Święta Niepodległości Towarzystwo Miłośników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MS UI Gothic" panose="020B0600070205080204" pitchFamily="34" charset="-128"/>
                <a:ea typeface="MS UI Gothic" panose="020B0600070205080204" pitchFamily="34" charset="-128"/>
              </a:rPr>
              <a:t>Szczawna-Zdroju</a:t>
            </a:r>
            <a:r>
              <a:rPr lang="pl-PL" b="0" i="0" dirty="0">
                <a:solidFill>
                  <a:schemeClr val="tx1"/>
                </a:solidFill>
                <a:effectLst/>
                <a:latin typeface="MS UI Gothic" panose="020B0600070205080204" pitchFamily="34" charset="-128"/>
                <a:ea typeface="MS UI Gothic" panose="020B0600070205080204" pitchFamily="34" charset="-128"/>
              </a:rPr>
              <a:t> zorganizowało wystawę pt. „Szczawno pierwszych powojennych dekad”, którą można było oglądać w Sali kameralnej i </a:t>
            </a:r>
            <a:r>
              <a:rPr lang="pl-PL" b="0" i="0" dirty="0" err="1">
                <a:solidFill>
                  <a:schemeClr val="tx1"/>
                </a:solidFill>
                <a:effectLst/>
                <a:latin typeface="MS UI Gothic" panose="020B0600070205080204" pitchFamily="34" charset="-128"/>
                <a:ea typeface="MS UI Gothic" panose="020B0600070205080204" pitchFamily="34" charset="-128"/>
              </a:rPr>
              <a:t>foyer</a:t>
            </a:r>
            <a:r>
              <a:rPr lang="pl-PL" dirty="0">
                <a:solidFill>
                  <a:schemeClr val="tx1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 </a:t>
            </a:r>
            <a:r>
              <a:rPr lang="pl-PL" b="0" i="0" dirty="0">
                <a:solidFill>
                  <a:schemeClr val="tx1"/>
                </a:solidFill>
                <a:effectLst/>
                <a:latin typeface="MS UI Gothic" panose="020B0600070205080204" pitchFamily="34" charset="-128"/>
                <a:ea typeface="MS UI Gothic" panose="020B0600070205080204" pitchFamily="34" charset="-128"/>
              </a:rPr>
              <a:t>Teatru Zdrojowego, Pijalni Wód Mineralnych oraz podczas spotkania noworocznego TMSZ w hotelu „Maria Helena”</a:t>
            </a:r>
            <a:endParaRPr lang="pl-PL" dirty="0">
              <a:solidFill>
                <a:schemeClr val="tx1"/>
              </a:solidFill>
              <a:latin typeface="MS UI Gothic" panose="020B0600070205080204" pitchFamily="34" charset="-128"/>
              <a:ea typeface="MS UI 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52894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21BCE4E-583E-4DD8-A68E-22E505DE2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0" y="743446"/>
            <a:ext cx="7116417" cy="533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278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65E07118-917F-4443-A20E-12DB10016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222" y="773264"/>
            <a:ext cx="7060759" cy="529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415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2372E7A-A043-43A1-B48F-D6E6CD6EE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116910" y="1194683"/>
            <a:ext cx="5958179" cy="446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7287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33E72A5-CAF3-4524-B1B6-494C7F979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428" y="0"/>
            <a:ext cx="9797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102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AA257B0-EAA9-4682-81DA-DF04E3C3A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191" y="0"/>
            <a:ext cx="97976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027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tf00001034_wac</Template>
  <TotalTime>5538</TotalTime>
  <Words>1410</Words>
  <Application>Microsoft Office PowerPoint</Application>
  <PresentationFormat>Panoramiczny</PresentationFormat>
  <Paragraphs>61</Paragraphs>
  <Slides>69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69</vt:i4>
      </vt:variant>
    </vt:vector>
  </HeadingPairs>
  <TitlesOfParts>
    <vt:vector size="78" baseType="lpstr">
      <vt:lpstr>MS UI Gothic</vt:lpstr>
      <vt:lpstr>Arial</vt:lpstr>
      <vt:lpstr>Cambria</vt:lpstr>
      <vt:lpstr>Garamond</vt:lpstr>
      <vt:lpstr>PT Sans</vt:lpstr>
      <vt:lpstr>Segoe UI Historic</vt:lpstr>
      <vt:lpstr>Times New Roman</vt:lpstr>
      <vt:lpstr>verdana</vt:lpstr>
      <vt:lpstr>Organiczny</vt:lpstr>
      <vt:lpstr>Tak minął rok 2021… 800 lat Szczawna-Zdroju</vt:lpstr>
      <vt:lpstr>        1 Druk kalendarza z podwójnym jubileuszem:                 40-lecia Towarzystwa Miłośników Szczawna-Zdroju oraz 800-lecia miasta</vt:lpstr>
      <vt:lpstr>Prezentacja programu PowerPoint</vt:lpstr>
      <vt:lpstr>2 Projekt pieczęci okolicznościowej</vt:lpstr>
      <vt:lpstr>Prezentacja programu PowerPoint</vt:lpstr>
      <vt:lpstr>3 Wywiad do Radia Wrocław, RMF MAXX               i Wałbrzych dla Was na temat planowanych               i realizowanych przez TMSZ przedsięwzięć </vt:lpstr>
      <vt:lpstr>Prezentacja programu PowerPoint</vt:lpstr>
      <vt:lpstr>4 Publikacja „800 lat Szczawna-Zdroju  1221-2021”</vt:lpstr>
      <vt:lpstr>Publikacja „800 lat Szczawna-Zdroju  1221-2021”</vt:lpstr>
      <vt:lpstr>Prezentacja programu PowerPoint</vt:lpstr>
      <vt:lpstr>       5 Zaprojektowanie i wykonanie palmy wielkanocnej na 800-lecie                     Szczawna-Zdroju </vt:lpstr>
      <vt:lpstr>Prezentacja programu PowerPoint</vt:lpstr>
      <vt:lpstr>Prezentacja programu PowerPoint</vt:lpstr>
      <vt:lpstr>6 Prezentacja multimedialna Iwony Czech podczas Uroczystej Sesji Rady Miejskiej w Szczawnie-Zdroju 11 czerwca 2021 r. </vt:lpstr>
      <vt:lpstr>7 Prezentacja multimedialna Iwony Czech w ramach obchodów 800-lecia Szczawna-Zdroju</vt:lpstr>
      <vt:lpstr> 9 Szczawieńskie pierniki zdrojowe</vt:lpstr>
      <vt:lpstr>Prezentacja programu PowerPoint</vt:lpstr>
      <vt:lpstr>Prezentacja programu PowerPoint</vt:lpstr>
      <vt:lpstr>Prezentacja programu PowerPoint</vt:lpstr>
      <vt:lpstr> 10 Buk 800-lecia Szczawna-Zdroju</vt:lpstr>
      <vt:lpstr>Prezentacja programu PowerPoint</vt:lpstr>
      <vt:lpstr>14 Pocztówka ze Szczawna-Zdroju</vt:lpstr>
      <vt:lpstr>Prezentacja programu PowerPoint</vt:lpstr>
      <vt:lpstr>Prezentacja programu PowerPoint</vt:lpstr>
      <vt:lpstr>Prezentacja programu PowerPoint</vt:lpstr>
      <vt:lpstr>15 Przekazanie nut walczyka dedykowanego Księżnej Daisy </vt:lpstr>
      <vt:lpstr>Prezentacja programu PowerPoint</vt:lpstr>
      <vt:lpstr>Prezentacja programu PowerPoint</vt:lpstr>
      <vt:lpstr>Pieśń „O Du Heimat lieb und traut” („O Ojczyzno miła ma”) po niemiecku i w przekładzie na język polski Iwony Czech podczas 56. Międzynarodowego Festiwalu Henryka Wieniawskiego w Szczawnie-Zdroju zaśpiewała: </vt:lpstr>
      <vt:lpstr>Informacja na temat premiery walca dedykowanego księżnej Daisy na scenie w Szczawnie-Zdroju podczas 56. Międzynarodowego Festiwalu Henryka Wieniawskiego ukazała się 3 grudnia 2021 roku na ogólnopolskim portalu muzycznym „maestro”:</vt:lpstr>
      <vt:lpstr>17 800 zdjęć na 800-lecie Szczawna-Zdroju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18 Koncepcja graficzna i tekst karty okolicznościowej</vt:lpstr>
      <vt:lpstr>Prezentacja programu PowerPoint</vt:lpstr>
      <vt:lpstr>Prezentacja programu PowerPoint</vt:lpstr>
      <vt:lpstr>19 III Bieg o szablę Dąbrowskiego             w 800-lecie Szczawna-Zdroju</vt:lpstr>
      <vt:lpstr>Prezentacja programu PowerPoint</vt:lpstr>
      <vt:lpstr>Prezentacja programu PowerPoint</vt:lpstr>
      <vt:lpstr>Prezentacja programu PowerPoint</vt:lpstr>
      <vt:lpstr>Pozostałe przedsięwzięcia Towarzystwa Miłośników Szczawna-Zdroju wynikające z działalności statutowej</vt:lpstr>
      <vt:lpstr>204. rocznica bitwy na Czerwonym Wzgórzu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Złożenie wiązanki kwiatów i zniczy </vt:lpstr>
      <vt:lpstr>Prezentacja programu PowerPoint</vt:lpstr>
      <vt:lpstr>Prezentacja programu PowerPoint</vt:lpstr>
      <vt:lpstr>Prezentacja programu PowerPoint</vt:lpstr>
      <vt:lpstr>Narodowe Czytanie 2021</vt:lpstr>
      <vt:lpstr>Prezentacja programu PowerPoint</vt:lpstr>
      <vt:lpstr>Prezentacja programu PowerPoint</vt:lpstr>
      <vt:lpstr>Ogólnopolska akcja „Pola nadziei”</vt:lpstr>
      <vt:lpstr>Prezentacja programu PowerPoint</vt:lpstr>
      <vt:lpstr>Prezentacja programu PowerPoint</vt:lpstr>
      <vt:lpstr>Prezentacja programu PowerPoint</vt:lpstr>
      <vt:lpstr>Prezentacja programu PowerPoint</vt:lpstr>
      <vt:lpstr>Powiatowe obchody święta narodowego  11-Listopada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800 lat Szczawna-Zdroju</dc:title>
  <dc:creator>Iwona Cz</dc:creator>
  <cp:lastModifiedBy>Iwona Cz</cp:lastModifiedBy>
  <cp:revision>40</cp:revision>
  <dcterms:created xsi:type="dcterms:W3CDTF">2021-07-14T14:12:06Z</dcterms:created>
  <dcterms:modified xsi:type="dcterms:W3CDTF">2022-01-22T12:59:53Z</dcterms:modified>
</cp:coreProperties>
</file>